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31" autoAdjust="0"/>
    <p:restoredTop sz="94660"/>
  </p:normalViewPr>
  <p:slideViewPr>
    <p:cSldViewPr>
      <p:cViewPr varScale="1">
        <p:scale>
          <a:sx n="106" d="100"/>
          <a:sy n="106" d="100"/>
        </p:scale>
        <p:origin x="-1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8064896" cy="144016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Мотивационная программа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по маслам, ТЖ, ОЖ и автохимии </a:t>
            </a:r>
            <a:r>
              <a:rPr lang="en-US" sz="3600" b="1" dirty="0" smtClean="0"/>
              <a:t>FELIX</a:t>
            </a:r>
            <a:endParaRPr lang="ru-RU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3347864" y="908720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FELIX</a:t>
            </a:r>
            <a:r>
              <a:rPr lang="ru-RU" sz="3200" b="1" dirty="0" smtClean="0"/>
              <a:t>. Полка качества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088" y="3068960"/>
            <a:ext cx="7092280" cy="28369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62672" y="692696"/>
            <a:ext cx="5781328" cy="85496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Описание программы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628800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Цели программы:</a:t>
            </a:r>
          </a:p>
          <a:p>
            <a:pPr marL="342900" indent="-342900">
              <a:buAutoNum type="arabicPeriod"/>
            </a:pPr>
            <a:r>
              <a:rPr lang="ru-RU" dirty="0" smtClean="0"/>
              <a:t>Увеличение дистрибуции по маслам </a:t>
            </a:r>
            <a:r>
              <a:rPr lang="en-US" dirty="0" smtClean="0"/>
              <a:t>FELIX</a:t>
            </a:r>
            <a:r>
              <a:rPr lang="ru-RU" dirty="0" smtClean="0"/>
              <a:t>;</a:t>
            </a:r>
          </a:p>
          <a:p>
            <a:pPr marL="342900" indent="-342900">
              <a:buAutoNum type="arabicPeriod"/>
            </a:pPr>
            <a:r>
              <a:rPr lang="ru-RU" dirty="0" smtClean="0"/>
              <a:t>Увеличение дистрибуции по ОЖ и ТЖ (</a:t>
            </a:r>
            <a:r>
              <a:rPr lang="en-US" dirty="0" smtClean="0"/>
              <a:t>FELIX </a:t>
            </a:r>
            <a:r>
              <a:rPr lang="ru-RU" dirty="0" smtClean="0"/>
              <a:t>и </a:t>
            </a:r>
            <a:r>
              <a:rPr lang="en-US" dirty="0" smtClean="0"/>
              <a:t>ROSDOT</a:t>
            </a:r>
            <a:r>
              <a:rPr lang="ru-RU" dirty="0" smtClean="0"/>
              <a:t>);</a:t>
            </a:r>
          </a:p>
          <a:p>
            <a:pPr marL="342900" indent="-342900">
              <a:buAutoNum type="arabicPeriod"/>
            </a:pPr>
            <a:r>
              <a:rPr lang="ru-RU" dirty="0" smtClean="0"/>
              <a:t>Увеличение дистрибуции по автохимии </a:t>
            </a:r>
            <a:r>
              <a:rPr lang="en-US" dirty="0" smtClean="0"/>
              <a:t>FELIX</a:t>
            </a:r>
            <a:r>
              <a:rPr lang="ru-RU" dirty="0" smtClean="0"/>
              <a:t>;</a:t>
            </a:r>
          </a:p>
          <a:p>
            <a:pPr marL="342900" indent="-342900">
              <a:buAutoNum type="arabicPeriod"/>
            </a:pPr>
            <a:r>
              <a:rPr lang="ru-RU" dirty="0" smtClean="0"/>
              <a:t>Увеличение </a:t>
            </a:r>
            <a:r>
              <a:rPr lang="ru-RU" dirty="0"/>
              <a:t>узнаваемости </a:t>
            </a:r>
            <a:r>
              <a:rPr lang="ru-RU" dirty="0" smtClean="0"/>
              <a:t>брендов FELIX и </a:t>
            </a:r>
            <a:r>
              <a:rPr lang="en-US" dirty="0" smtClean="0"/>
              <a:t>ROSDOT</a:t>
            </a:r>
            <a:r>
              <a:rPr lang="ru-RU" dirty="0" smtClean="0"/>
              <a:t> и </a:t>
            </a:r>
            <a:r>
              <a:rPr lang="ru-RU" dirty="0"/>
              <a:t>лояльности к </a:t>
            </a:r>
            <a:r>
              <a:rPr lang="ru-RU" dirty="0" smtClean="0"/>
              <a:t>ним в магазинах-участниках и у конечных потребителей.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51520" y="3464262"/>
            <a:ext cx="8640960" cy="2773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80000"/>
              </a:lnSpc>
              <a:buNone/>
              <a:defRPr/>
            </a:pPr>
            <a:r>
              <a:rPr lang="ru-RU" b="1" u="sng" dirty="0" smtClean="0"/>
              <a:t>Акция проводится на всей территории РФ.</a:t>
            </a:r>
          </a:p>
          <a:p>
            <a:pPr lvl="0">
              <a:lnSpc>
                <a:spcPct val="80000"/>
              </a:lnSpc>
              <a:buNone/>
              <a:defRPr/>
            </a:pPr>
            <a:endParaRPr lang="ru-RU" sz="1050" b="1" u="sng" dirty="0" smtClean="0"/>
          </a:p>
          <a:p>
            <a:pPr lvl="0">
              <a:lnSpc>
                <a:spcPct val="80000"/>
              </a:lnSpc>
              <a:buNone/>
              <a:defRPr/>
            </a:pPr>
            <a:endParaRPr lang="ru-RU" b="1" u="sng" dirty="0"/>
          </a:p>
          <a:p>
            <a:pPr lvl="0">
              <a:lnSpc>
                <a:spcPct val="80000"/>
              </a:lnSpc>
              <a:buNone/>
              <a:defRPr/>
            </a:pPr>
            <a:r>
              <a:rPr lang="ru-RU" b="1" u="sng" dirty="0" smtClean="0"/>
              <a:t>Период проведения акции:</a:t>
            </a:r>
            <a:r>
              <a:rPr lang="ru-RU" u="sng" dirty="0" smtClean="0"/>
              <a:t> </a:t>
            </a:r>
          </a:p>
          <a:p>
            <a:pPr>
              <a:buNone/>
            </a:pPr>
            <a:r>
              <a:rPr lang="ru-RU" sz="1600" dirty="0" smtClean="0"/>
              <a:t>03 сентября 2018г. – 30 ноября 2018г.*</a:t>
            </a:r>
          </a:p>
          <a:p>
            <a:pPr>
              <a:buNone/>
            </a:pPr>
            <a:r>
              <a:rPr lang="ru-RU" sz="1200" dirty="0" smtClean="0"/>
              <a:t>*Срок мотивационной программы может быть изменен по решению «Т-С».</a:t>
            </a:r>
          </a:p>
          <a:p>
            <a:pPr lvl="0">
              <a:lnSpc>
                <a:spcPct val="80000"/>
              </a:lnSpc>
              <a:buNone/>
              <a:defRPr/>
            </a:pPr>
            <a:endParaRPr lang="ru-RU" sz="1600" u="sng" dirty="0" smtClean="0"/>
          </a:p>
          <a:p>
            <a:pPr lvl="0">
              <a:lnSpc>
                <a:spcPct val="80000"/>
              </a:lnSpc>
              <a:buNone/>
              <a:defRPr/>
            </a:pPr>
            <a:r>
              <a:rPr lang="ru-RU" b="1" u="sng" dirty="0" smtClean="0"/>
              <a:t>Целевая аудитория: </a:t>
            </a:r>
          </a:p>
          <a:p>
            <a:pPr lvl="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600" dirty="0" smtClean="0"/>
              <a:t>Лица, принимающие решение о закупке в ТТ.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62672" y="764704"/>
            <a:ext cx="5781328" cy="71095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200" b="1" dirty="0"/>
              <a:t>SKU</a:t>
            </a:r>
            <a:r>
              <a:rPr lang="ru-RU" sz="2200" b="1" dirty="0"/>
              <a:t>, </a:t>
            </a:r>
            <a:r>
              <a:rPr lang="ru-RU" sz="2200" b="1" dirty="0" smtClean="0"/>
              <a:t>участвующие в программе мотивации</a:t>
            </a:r>
            <a:r>
              <a:rPr lang="ru-RU" sz="2200" b="1" dirty="0"/>
              <a:t>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9894236"/>
              </p:ext>
            </p:extLst>
          </p:nvPr>
        </p:nvGraphicFramePr>
        <p:xfrm>
          <a:off x="2123728" y="1556792"/>
          <a:ext cx="5184576" cy="4689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6508"/>
                <a:gridCol w="3381924"/>
                <a:gridCol w="1296144"/>
              </a:tblGrid>
              <a:tr h="476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№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 </a:t>
                      </a:r>
                      <a:r>
                        <a:rPr lang="en-US" sz="1400" b="1" u="none" strike="noStrike" dirty="0">
                          <a:effectLst/>
                        </a:rPr>
                        <a:t>SKU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Min</a:t>
                      </a:r>
                      <a:r>
                        <a:rPr lang="ru-RU" sz="1400" b="1" u="none" strike="noStrike" dirty="0" smtClean="0">
                          <a:effectLst/>
                        </a:rPr>
                        <a:t> кол-во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шт. в заказе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8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Масло мот. </a:t>
                      </a:r>
                      <a:r>
                        <a:rPr lang="en-US" sz="1000" u="none" strike="noStrike" dirty="0">
                          <a:effectLst/>
                        </a:rPr>
                        <a:t>Felix Semi SG/CD 10W-40 1</a:t>
                      </a:r>
                      <a:r>
                        <a:rPr lang="ru-RU" sz="1000" u="none" strike="noStrike" dirty="0">
                          <a:effectLst/>
                        </a:rPr>
                        <a:t>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8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Масло мот. </a:t>
                      </a:r>
                      <a:r>
                        <a:rPr lang="en-US" sz="1000" u="none" strike="noStrike" dirty="0">
                          <a:effectLst/>
                        </a:rPr>
                        <a:t>Felix Semi SG/CD 10W-40 4</a:t>
                      </a:r>
                      <a:r>
                        <a:rPr lang="ru-RU" sz="1000" u="none" strike="noStrike" dirty="0">
                          <a:effectLst/>
                        </a:rPr>
                        <a:t>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8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Масло мот. </a:t>
                      </a:r>
                      <a:r>
                        <a:rPr lang="en-US" sz="1000" u="none" strike="noStrike" dirty="0">
                          <a:effectLst/>
                        </a:rPr>
                        <a:t>Felix Semi SL/CF 10W-40 4</a:t>
                      </a:r>
                      <a:r>
                        <a:rPr lang="ru-RU" sz="1000" u="none" strike="noStrike" dirty="0">
                          <a:effectLst/>
                        </a:rPr>
                        <a:t>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8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Масло мот. </a:t>
                      </a:r>
                      <a:r>
                        <a:rPr lang="en-US" sz="1000" u="none" strike="noStrike" dirty="0">
                          <a:effectLst/>
                        </a:rPr>
                        <a:t>Felix Semi SL/CF 10W-40 1</a:t>
                      </a:r>
                      <a:r>
                        <a:rPr lang="ru-RU" sz="1000" u="none" strike="noStrike" dirty="0">
                          <a:effectLst/>
                        </a:rPr>
                        <a:t>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8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Масло транс. Felix GL-5 75W-90 4л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8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ОЖ </a:t>
                      </a:r>
                      <a:r>
                        <a:rPr lang="en-US" sz="1000" u="none" strike="noStrike">
                          <a:effectLst/>
                        </a:rPr>
                        <a:t>FELIX Prolonger 5</a:t>
                      </a:r>
                      <a:r>
                        <a:rPr lang="ru-RU" sz="1000" u="none" strike="noStrike">
                          <a:effectLst/>
                        </a:rPr>
                        <a:t>кг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8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ОЖ </a:t>
                      </a:r>
                      <a:r>
                        <a:rPr lang="en-US" sz="1000" u="none" strike="noStrike">
                          <a:effectLst/>
                        </a:rPr>
                        <a:t>FELIX Carbox 5</a:t>
                      </a:r>
                      <a:r>
                        <a:rPr lang="ru-RU" sz="1000" u="none" strike="noStrike">
                          <a:effectLst/>
                        </a:rPr>
                        <a:t>кг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8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ОЖ </a:t>
                      </a:r>
                      <a:r>
                        <a:rPr lang="en-US" sz="1000" u="none" strike="noStrike">
                          <a:effectLst/>
                        </a:rPr>
                        <a:t>FELIX Prolonger 1</a:t>
                      </a:r>
                      <a:r>
                        <a:rPr lang="ru-RU" sz="1000" u="none" strike="noStrike">
                          <a:effectLst/>
                        </a:rPr>
                        <a:t>кг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8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ОЖ </a:t>
                      </a:r>
                      <a:r>
                        <a:rPr lang="en-US" sz="1000" u="none" strike="noStrike">
                          <a:effectLst/>
                        </a:rPr>
                        <a:t>FELIX Carbox 1</a:t>
                      </a:r>
                      <a:r>
                        <a:rPr lang="ru-RU" sz="1000" u="none" strike="noStrike">
                          <a:effectLst/>
                        </a:rPr>
                        <a:t>кг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8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ОЖ </a:t>
                      </a:r>
                      <a:r>
                        <a:rPr lang="en-US" sz="1000" u="none" strike="noStrike">
                          <a:effectLst/>
                        </a:rPr>
                        <a:t>FELIX Energy 5</a:t>
                      </a:r>
                      <a:r>
                        <a:rPr lang="ru-RU" sz="1000" u="none" strike="noStrike">
                          <a:effectLst/>
                        </a:rPr>
                        <a:t>кг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8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ОЖ 45 </a:t>
                      </a:r>
                      <a:r>
                        <a:rPr lang="en-US" sz="1000" u="none" strike="noStrike">
                          <a:effectLst/>
                        </a:rPr>
                        <a:t>FELIX 5</a:t>
                      </a:r>
                      <a:r>
                        <a:rPr lang="ru-RU" sz="1000" u="none" strike="noStrike">
                          <a:effectLst/>
                        </a:rPr>
                        <a:t>кг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8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ТЖ </a:t>
                      </a:r>
                      <a:r>
                        <a:rPr lang="en-US" sz="1000" u="none" strike="noStrike">
                          <a:effectLst/>
                        </a:rPr>
                        <a:t>ROSDOT 4 455</a:t>
                      </a:r>
                      <a:r>
                        <a:rPr lang="ru-RU" sz="1000" u="none" strike="noStrike">
                          <a:effectLst/>
                        </a:rPr>
                        <a:t>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8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ТЖ </a:t>
                      </a:r>
                      <a:r>
                        <a:rPr lang="en-US" sz="1000" u="none" strike="noStrike">
                          <a:effectLst/>
                        </a:rPr>
                        <a:t>ROSDOT 4 910</a:t>
                      </a:r>
                      <a:r>
                        <a:rPr lang="ru-RU" sz="1000" u="none" strike="noStrike">
                          <a:effectLst/>
                        </a:rPr>
                        <a:t>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8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ТЖ </a:t>
                      </a:r>
                      <a:r>
                        <a:rPr lang="en-US" sz="1000" u="none" strike="noStrike">
                          <a:effectLst/>
                        </a:rPr>
                        <a:t>Felix </a:t>
                      </a:r>
                      <a:r>
                        <a:rPr lang="ru-RU" sz="1000" u="none" strike="noStrike">
                          <a:effectLst/>
                        </a:rPr>
                        <a:t>ДОТ4 455г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8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ТЖ </a:t>
                      </a:r>
                      <a:r>
                        <a:rPr lang="en-US" sz="1000" u="none" strike="noStrike" dirty="0">
                          <a:effectLst/>
                        </a:rPr>
                        <a:t>Felix </a:t>
                      </a:r>
                      <a:r>
                        <a:rPr lang="ru-RU" sz="1000" u="none" strike="noStrike" dirty="0">
                          <a:effectLst/>
                        </a:rPr>
                        <a:t>ДОТ4 910г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8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Жидкость ГУР FELIX, в п/э бут., 1л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8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Силиконовая смазка </a:t>
                      </a:r>
                      <a:r>
                        <a:rPr lang="en-US" sz="1000" u="none" strike="noStrike">
                          <a:effectLst/>
                        </a:rPr>
                        <a:t>FELIX 400</a:t>
                      </a:r>
                      <a:r>
                        <a:rPr lang="ru-RU" sz="1000" u="none" strike="noStrike">
                          <a:effectLst/>
                        </a:rPr>
                        <a:t>мл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68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Многофункциональная смазка FX 40, аэрозоль 100мл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8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Смазка синяя универсальная FELIX, туба, 420гр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8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Очиститель </a:t>
                      </a:r>
                      <a:r>
                        <a:rPr lang="ru-RU" sz="1000" u="none" strike="noStrike" dirty="0">
                          <a:effectLst/>
                        </a:rPr>
                        <a:t>карбюратора </a:t>
                      </a:r>
                      <a:r>
                        <a:rPr lang="en-US" sz="1000" u="none" strike="noStrike" dirty="0">
                          <a:effectLst/>
                        </a:rPr>
                        <a:t>Felix 400</a:t>
                      </a:r>
                      <a:r>
                        <a:rPr lang="ru-RU" sz="1000" u="none" strike="noStrike" dirty="0">
                          <a:effectLst/>
                        </a:rPr>
                        <a:t>мл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07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>
                          <a:effectLst/>
                        </a:rPr>
                        <a:t>Cмазка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</a:rPr>
                        <a:t>универсальная - </a:t>
                      </a:r>
                      <a:r>
                        <a:rPr lang="ru-RU" sz="1000" u="none" strike="noStrike" dirty="0">
                          <a:effectLst/>
                        </a:rPr>
                        <a:t>жидкий ключ </a:t>
                      </a:r>
                      <a:r>
                        <a:rPr lang="ru-RU" sz="1000" u="none" strike="noStrike" dirty="0" err="1">
                          <a:effectLst/>
                        </a:rPr>
                        <a:t>Felix</a:t>
                      </a:r>
                      <a:r>
                        <a:rPr lang="ru-RU" sz="1000" u="none" strike="noStrike" dirty="0">
                          <a:effectLst/>
                        </a:rPr>
                        <a:t>, аэрозоль 400мл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0654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1045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92696"/>
            <a:ext cx="7509520" cy="92697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Механика</a:t>
            </a:r>
            <a:r>
              <a:rPr lang="en-US" sz="3200" b="1" dirty="0" smtClean="0"/>
              <a:t> </a:t>
            </a:r>
            <a:r>
              <a:rPr lang="ru-RU" sz="3200" b="1" dirty="0" smtClean="0"/>
              <a:t>программы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" y="1600200"/>
            <a:ext cx="8579296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u="sng" dirty="0" smtClean="0"/>
              <a:t>Для торговой точки</a:t>
            </a:r>
          </a:p>
          <a:p>
            <a:pPr marL="0" indent="0" algn="just">
              <a:buNone/>
            </a:pPr>
            <a:r>
              <a:rPr lang="ru-RU" sz="1600" dirty="0" smtClean="0"/>
              <a:t>Торговая </a:t>
            </a:r>
            <a:r>
              <a:rPr lang="ru-RU" sz="1600" dirty="0"/>
              <a:t>точка за каждую </a:t>
            </a:r>
            <a:r>
              <a:rPr lang="ru-RU" sz="1600" b="1" dirty="0" err="1" smtClean="0"/>
              <a:t>единоразовую</a:t>
            </a:r>
            <a:r>
              <a:rPr lang="ru-RU" sz="1600" b="1" dirty="0" smtClean="0"/>
              <a:t> </a:t>
            </a:r>
            <a:r>
              <a:rPr lang="ru-RU" sz="1600" dirty="0" smtClean="0"/>
              <a:t>(в течение одного дня) покупку полного комплекта всех </a:t>
            </a:r>
            <a:r>
              <a:rPr lang="en-US" sz="1600" dirty="0" smtClean="0"/>
              <a:t>SKU</a:t>
            </a:r>
            <a:r>
              <a:rPr lang="ru-RU" sz="1600" dirty="0" smtClean="0"/>
              <a:t> </a:t>
            </a:r>
            <a:r>
              <a:rPr lang="ru-RU" sz="1600" b="1" dirty="0" smtClean="0"/>
              <a:t>(не менее)</a:t>
            </a:r>
            <a:r>
              <a:rPr lang="ru-RU" sz="1600" dirty="0" smtClean="0"/>
              <a:t>, указанных в перечне, </a:t>
            </a:r>
            <a:r>
              <a:rPr lang="ru-RU" sz="1600" dirty="0"/>
              <a:t>получает 1 200 руб. </a:t>
            </a:r>
            <a:r>
              <a:rPr lang="ru-RU" sz="1800" i="1" dirty="0">
                <a:solidFill>
                  <a:srgbClr val="00B050"/>
                </a:solidFill>
              </a:rPr>
              <a:t>Количество покупок не ограничено</a:t>
            </a:r>
            <a:r>
              <a:rPr lang="ru-RU" sz="1800" i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ru-RU" sz="1600" dirty="0" smtClean="0"/>
              <a:t>В акции участвуют все магазины, кроме собственных розничных магазинов и СТО дистрибуторов;</a:t>
            </a:r>
          </a:p>
          <a:p>
            <a:pPr marL="0" indent="0" algn="just">
              <a:buNone/>
            </a:pPr>
            <a:endParaRPr lang="ru-RU" sz="16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</TotalTime>
  <Words>343</Words>
  <Application>Microsoft Office PowerPoint</Application>
  <PresentationFormat>Экран (4:3)</PresentationFormat>
  <Paragraphs>96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Мотивационная программа по маслам, ТЖ, ОЖ и автохимии FELIX</vt:lpstr>
      <vt:lpstr>Описание программы</vt:lpstr>
      <vt:lpstr>SKU, участвующие в программе мотивации:</vt:lpstr>
      <vt:lpstr>Механика программы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по  стимулированию продаж ММ FELIX 2017 г.</dc:title>
  <dc:creator>Пряничникова Людмила Викторовна</dc:creator>
  <cp:lastModifiedBy>RePack by SPecialiST</cp:lastModifiedBy>
  <cp:revision>134</cp:revision>
  <cp:lastPrinted>2018-08-08T11:57:57Z</cp:lastPrinted>
  <dcterms:created xsi:type="dcterms:W3CDTF">2017-03-13T05:24:12Z</dcterms:created>
  <dcterms:modified xsi:type="dcterms:W3CDTF">2018-08-27T09:08:39Z</dcterms:modified>
</cp:coreProperties>
</file>